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97" r:id="rId3"/>
    <p:sldId id="301" r:id="rId4"/>
    <p:sldId id="302" r:id="rId5"/>
    <p:sldId id="303" r:id="rId6"/>
    <p:sldId id="305" r:id="rId7"/>
    <p:sldId id="307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54"/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61"/>
  </p:normalViewPr>
  <p:slideViewPr>
    <p:cSldViewPr>
      <p:cViewPr varScale="1">
        <p:scale>
          <a:sx n="199" d="100"/>
          <a:sy n="199" d="100"/>
        </p:scale>
        <p:origin x="4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Linearity &amp; Scatterplots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C031B-07CB-5347-A9FC-14258FB3272A}" type="presOf" srcId="{1CE252B9-E661-E545-A43D-AF9F6C107A4B}" destId="{570ECD48-A719-8C40-9E13-BDECC43874A0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1993D57C-4421-3B4A-BBD0-079BC2FC135E}" type="presOf" srcId="{F8543038-F271-B44C-A609-61624E5FF5AB}" destId="{1BD4007E-106D-184C-930C-DA383DE887FC}" srcOrd="0" destOrd="0" presId="urn:microsoft.com/office/officeart/2005/8/layout/pyramid1"/>
    <dgm:cxn modelId="{98C56A7C-4641-D043-AB34-453DF3182A38}" type="presOf" srcId="{1CE252B9-E661-E545-A43D-AF9F6C107A4B}" destId="{8B3425F1-0D5A-7542-A13F-309B4F9FFBD7}" srcOrd="1" destOrd="0" presId="urn:microsoft.com/office/officeart/2005/8/layout/pyramid1"/>
    <dgm:cxn modelId="{ED774AA1-E55D-0346-98CE-611B2C08938A}" type="presOf" srcId="{A13ED68C-9BEB-2D4C-9A9D-4FF7F696211E}" destId="{2E2C436E-4AC4-9B44-A458-C394BA2F8995}" srcOrd="1" destOrd="0" presId="urn:microsoft.com/office/officeart/2005/8/layout/pyramid1"/>
    <dgm:cxn modelId="{28B5580D-CEE2-7141-8784-FD9780B8EDA1}" type="presOf" srcId="{A13ED68C-9BEB-2D4C-9A9D-4FF7F696211E}" destId="{84DC221C-8ADF-8F4C-A4AB-1ED1486C2BAB}" srcOrd="0" destOrd="0" presId="urn:microsoft.com/office/officeart/2005/8/layout/pyramid1"/>
    <dgm:cxn modelId="{095E65DF-A0A6-B14E-A61E-07B3F0479982}" type="presParOf" srcId="{1BD4007E-106D-184C-930C-DA383DE887FC}" destId="{51EFE25D-18DC-C347-AD87-891706CB57A3}" srcOrd="0" destOrd="0" presId="urn:microsoft.com/office/officeart/2005/8/layout/pyramid1"/>
    <dgm:cxn modelId="{FFDAE363-6990-D942-9870-09440036493C}" type="presParOf" srcId="{51EFE25D-18DC-C347-AD87-891706CB57A3}" destId="{84DC221C-8ADF-8F4C-A4AB-1ED1486C2BAB}" srcOrd="0" destOrd="0" presId="urn:microsoft.com/office/officeart/2005/8/layout/pyramid1"/>
    <dgm:cxn modelId="{228A3D3C-C3F9-644D-BCAC-7BE92AAEDC0E}" type="presParOf" srcId="{51EFE25D-18DC-C347-AD87-891706CB57A3}" destId="{2E2C436E-4AC4-9B44-A458-C394BA2F8995}" srcOrd="1" destOrd="0" presId="urn:microsoft.com/office/officeart/2005/8/layout/pyramid1"/>
    <dgm:cxn modelId="{9C295064-07A3-324E-AAA3-3A70DD673C25}" type="presParOf" srcId="{1BD4007E-106D-184C-930C-DA383DE887FC}" destId="{22E6D29C-3EAE-224F-8EC6-90837AC9132C}" srcOrd="1" destOrd="0" presId="urn:microsoft.com/office/officeart/2005/8/layout/pyramid1"/>
    <dgm:cxn modelId="{5C0FFFEB-96BB-6948-B8E0-C79D8CC279C9}" type="presParOf" srcId="{22E6D29C-3EAE-224F-8EC6-90837AC9132C}" destId="{570ECD48-A719-8C40-9E13-BDECC43874A0}" srcOrd="0" destOrd="0" presId="urn:microsoft.com/office/officeart/2005/8/layout/pyramid1"/>
    <dgm:cxn modelId="{46E6F4EE-2480-074E-93DE-47ECEB2BE338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Linearity &amp; Scatterplots</a:t>
          </a:r>
          <a:endParaRPr lang="en-US" sz="64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smtClean="0"/>
            <a:t>End of Presentation</a:t>
          </a:r>
          <a:endParaRPr lang="en-US" sz="64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Alfred P. Rovai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423" y="2394867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Linearity &amp; Scatterplots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Alfred P. Rovai</a:t>
            </a: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01915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Microsoft® Excel® Screen Prints Courtesy of Microsoft Corporation.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705"/>
            <a:ext cx="314022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assumption of linearity is that there is an approximate straight line relationship between two continuous variables.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common assumption in many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bivariate procedures,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bivariate correlation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regression analysis, because solutions are based on the general linear model (GLM).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relationship is nonlinear, the statistics that assume it is linear will either underestimate the strength of the relationship or fail to detect the existence of a relationship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Methods of evaluating linearity: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Draw on theory or prior research.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a scatterplot.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(Note: in regression analysis, nonlinearity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usually most evident in a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observed versus predicted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values.)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6 at 4.5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4572000" cy="36858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8442" y="3087760"/>
            <a:ext cx="3367516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 Evaluate linearity for variables </a:t>
            </a:r>
          </a:p>
          <a:p>
            <a:pPr algn="ctr"/>
            <a:r>
              <a:rPr lang="en-US" dirty="0" smtClean="0"/>
              <a:t>powerlessness and normlessness.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1600200"/>
            <a:ext cx="3358161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Motivation.xlsx</a:t>
            </a:r>
            <a:r>
              <a:rPr lang="en-US" dirty="0" smtClean="0"/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8150" y="2165267"/>
            <a:ext cx="3848100" cy="6463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</a:t>
            </a:r>
            <a:r>
              <a:rPr lang="en-US" smtClean="0">
                <a:solidFill>
                  <a:srgbClr val="001667"/>
                </a:solidFill>
              </a:rPr>
              <a:t>available at</a:t>
            </a:r>
          </a:p>
          <a:p>
            <a:pPr algn="ctr"/>
            <a:r>
              <a:rPr lang="en-US" dirty="0" smtClean="0">
                <a:solidFill>
                  <a:srgbClr val="001667"/>
                </a:solidFill>
              </a:rPr>
              <a:t>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Creating a Scatterplot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13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5092399" cy="4495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7100" y="1828800"/>
            <a:ext cx="5257800" cy="286232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Copy variables powerlessness (</a:t>
            </a:r>
            <a:r>
              <a:rPr lang="en-US" dirty="0" err="1" smtClean="0"/>
              <a:t>powerl</a:t>
            </a:r>
            <a:r>
              <a:rPr lang="en-US" dirty="0" smtClean="0"/>
              <a:t>) and normlessness (</a:t>
            </a:r>
            <a:r>
              <a:rPr lang="en-US" dirty="0" err="1" smtClean="0"/>
              <a:t>norml</a:t>
            </a:r>
            <a:r>
              <a:rPr lang="en-US" dirty="0" smtClean="0"/>
              <a:t>) from the Data tab to columns A and B in new workbook (or use a new tab in the existing workbook).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on cell A2</a:t>
            </a:r>
            <a:r>
              <a:rPr lang="en-US" dirty="0"/>
              <a:t> </a:t>
            </a:r>
            <a:r>
              <a:rPr lang="en-US" dirty="0" smtClean="0"/>
              <a:t>and hold the Shift key down while clicking on cell B170 to select cells A2:B170.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on the Excel Insert menu and follow the Chart &gt; X Y (Scatter) procedure.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Creating a Scatterplot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75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075471"/>
            <a:ext cx="5257800" cy="1754326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the Chart Title text box and replace Chart Title with Scatterplot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Click the Chart design tab to make it active. Click on the Add Chart Element icon and add appropriate axes titles.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25124"/>
            <a:ext cx="4622800" cy="2756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075471"/>
            <a:ext cx="2006600" cy="1877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Creating a Scatterplot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6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540356"/>
            <a:ext cx="5263535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the Chart design tab to make it active. Click on the Add Chart Element icon and add </a:t>
            </a:r>
            <a:r>
              <a:rPr lang="en-US" dirty="0" smtClean="0"/>
              <a:t>a linear </a:t>
            </a:r>
            <a:r>
              <a:rPr lang="en-US" dirty="0" err="1" smtClean="0"/>
              <a:t>trendline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2590800" y="990600"/>
            <a:ext cx="990600" cy="838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29" y="1376662"/>
            <a:ext cx="4775200" cy="2827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5" y="3962400"/>
            <a:ext cx="1868969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Creating a Scatterplot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94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962400"/>
            <a:ext cx="8153400" cy="224676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completed scatterplot with a linear </a:t>
            </a:r>
            <a:r>
              <a:rPr lang="en-US" sz="1400" dirty="0" err="1" smtClean="0"/>
              <a:t>trendline</a:t>
            </a:r>
            <a:r>
              <a:rPr lang="en-US" sz="1400" dirty="0" smtClean="0"/>
              <a:t> suggests that a linear relationship exists between powerlessness and </a:t>
            </a:r>
            <a:r>
              <a:rPr lang="en-US" sz="1400" dirty="0"/>
              <a:t>normlessness since </a:t>
            </a:r>
            <a:r>
              <a:rPr lang="en-US" sz="1400" dirty="0" smtClean="0"/>
              <a:t>the </a:t>
            </a:r>
            <a:r>
              <a:rPr lang="en-US" sz="1400" dirty="0"/>
              <a:t>amount of </a:t>
            </a:r>
            <a:r>
              <a:rPr lang="en-US" sz="1400" dirty="0" smtClean="0"/>
              <a:t>change</a:t>
            </a:r>
            <a:r>
              <a:rPr lang="en-US" sz="1400" dirty="0"/>
              <a:t> </a:t>
            </a:r>
            <a:r>
              <a:rPr lang="en-US" sz="1400" dirty="0" smtClean="0"/>
              <a:t>between values </a:t>
            </a:r>
            <a:r>
              <a:rPr lang="en-US" sz="1400" dirty="0"/>
              <a:t>on </a:t>
            </a:r>
            <a:r>
              <a:rPr lang="en-US" sz="1400" dirty="0" smtClean="0"/>
              <a:t>the two </a:t>
            </a:r>
            <a:r>
              <a:rPr lang="en-US" sz="1400" dirty="0"/>
              <a:t>variables are </a:t>
            </a:r>
            <a:r>
              <a:rPr lang="en-US" sz="1400" dirty="0" smtClean="0"/>
              <a:t>close to constant along a linear (straight line) trend for </a:t>
            </a:r>
            <a:r>
              <a:rPr lang="en-US" sz="1400" dirty="0"/>
              <a:t>the entire range of </a:t>
            </a:r>
            <a:r>
              <a:rPr lang="en-US" sz="1400" dirty="0" smtClean="0"/>
              <a:t>variable pairs. </a:t>
            </a:r>
            <a:r>
              <a:rPr lang="en-US" sz="1400" dirty="0"/>
              <a:t>That </a:t>
            </a:r>
            <a:r>
              <a:rPr lang="en-US" sz="1400" dirty="0" smtClean="0"/>
              <a:t>is, the plot resembles a </a:t>
            </a:r>
            <a:r>
              <a:rPr lang="en-US" sz="1400" dirty="0"/>
              <a:t>cigar-shaped </a:t>
            </a:r>
            <a:r>
              <a:rPr lang="en-US" sz="1400" dirty="0" smtClean="0"/>
              <a:t>band with no curves, suggesting linearity.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The direction of relationship is positive because the </a:t>
            </a:r>
            <a:r>
              <a:rPr lang="en-US" sz="1400" dirty="0" err="1" smtClean="0"/>
              <a:t>trendline</a:t>
            </a:r>
            <a:r>
              <a:rPr lang="en-US" sz="1400" dirty="0" smtClean="0"/>
              <a:t> has a positive slope (cases that score low on one variable also score low on the other variable and vice-versa).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Use the Pearson product-moment correlation (Pearson </a:t>
            </a:r>
            <a:r>
              <a:rPr lang="en-US" sz="1400" i="1" dirty="0" smtClean="0"/>
              <a:t>r</a:t>
            </a:r>
            <a:r>
              <a:rPr lang="en-US" sz="1400" dirty="0" smtClean="0"/>
              <a:t>) procedure to determine the strength of linear relationship.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144702"/>
            <a:ext cx="4610100" cy="2744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51104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Creating a Scatterplot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91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391813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481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Statistical Fundamentals:  Using Microsoft Excel for Univariate and Bivariate Analysis Alfred P. Rovai</vt:lpstr>
      <vt:lpstr>Linearity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Linearity</dc:title>
  <dc:subject/>
  <dc:creator>Alfred P. Rovai</dc:creator>
  <cp:keywords/>
  <dc:description/>
  <cp:lastModifiedBy>Fred Rovai</cp:lastModifiedBy>
  <cp:revision>160</cp:revision>
  <dcterms:created xsi:type="dcterms:W3CDTF">2013-06-04T13:30:25Z</dcterms:created>
  <dcterms:modified xsi:type="dcterms:W3CDTF">2015-10-21T21:46:18Z</dcterms:modified>
  <cp:category/>
</cp:coreProperties>
</file>